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427" r:id="rId3"/>
    <p:sldId id="428" r:id="rId4"/>
    <p:sldId id="429" r:id="rId5"/>
    <p:sldId id="432" r:id="rId6"/>
    <p:sldId id="431" r:id="rId7"/>
    <p:sldId id="430" r:id="rId8"/>
    <p:sldId id="434" r:id="rId9"/>
    <p:sldId id="442" r:id="rId10"/>
    <p:sldId id="433" r:id="rId11"/>
    <p:sldId id="435" r:id="rId12"/>
    <p:sldId id="436" r:id="rId13"/>
    <p:sldId id="437" r:id="rId14"/>
    <p:sldId id="438" r:id="rId15"/>
    <p:sldId id="439" r:id="rId16"/>
    <p:sldId id="441" r:id="rId17"/>
    <p:sldId id="444" r:id="rId18"/>
    <p:sldId id="443" r:id="rId19"/>
    <p:sldId id="366" r:id="rId20"/>
    <p:sldId id="283" r:id="rId21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EB2"/>
    <a:srgbClr val="CB05D5"/>
    <a:srgbClr val="22A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0" autoAdjust="0"/>
    <p:restoredTop sz="94717" autoAdjust="0"/>
  </p:normalViewPr>
  <p:slideViewPr>
    <p:cSldViewPr>
      <p:cViewPr varScale="1">
        <p:scale>
          <a:sx n="61" d="100"/>
          <a:sy n="61" d="100"/>
        </p:scale>
        <p:origin x="53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99A4A536-11FE-4CFE-A9E4-5C8C5CE626C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1CBCD29-CB91-45B4-9E06-ECC0DBE39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0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4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3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3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7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1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D30A-1A43-4CAE-956B-ABA2ABC5E48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0D0E-B15F-40F5-9BE5-437200C0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5997&amp;dst=10010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5997&amp;dst=10010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5997&amp;dst=10010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5997&amp;dst=10010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orgot@permsky.permkrai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LAW368&amp;n=203405&amp;dst=10000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5997&amp;dst=10010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941168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Докладчик: Захарченко Татьяна Николаевна, начальник отдела развития предпринимательства и экономического анализа управления по развитию агропромышленного комплекса и предпринимательства администрации Пермского муниципального округа Пермского края</a:t>
            </a: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4604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 требованиях к размещению нестационарных торговых объектов (далее – НТО)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912" y="476672"/>
            <a:ext cx="885698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В охранных зонах электросетевого хозяйства напряжением </a:t>
            </a:r>
            <a:r>
              <a:rPr lang="ru-RU" sz="4500" dirty="0">
                <a:solidFill>
                  <a:srgbClr val="C00000"/>
                </a:solidFill>
                <a:latin typeface="Bookman Old Style" panose="02050604050505020204" pitchFamily="18" charset="0"/>
              </a:rPr>
              <a:t>свыше </a:t>
            </a:r>
            <a:r>
              <a:rPr lang="ru-RU" sz="45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45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45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1000 </a:t>
            </a:r>
            <a:r>
              <a:rPr lang="ru-RU" sz="4500" dirty="0">
                <a:solidFill>
                  <a:srgbClr val="C00000"/>
                </a:solidFill>
                <a:latin typeface="Bookman Old Style" panose="02050604050505020204" pitchFamily="18" charset="0"/>
              </a:rPr>
              <a:t>вольт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запрещается </a:t>
            </a:r>
            <a:r>
              <a:rPr lang="ru-RU" sz="4500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размещать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торговые точки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(пункт 9 Правил установления охранных   зон объектов электросетевого хозяйства и особых условий использования земельных участков, расположенных в границах таких зон, утвержденных постановлением Правительства РФ от 24 февраля 2009 г. № 160)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9361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912" y="476672"/>
            <a:ext cx="88569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Запрещается </a:t>
            </a:r>
            <a:r>
              <a:rPr lang="ru-RU" sz="5000" dirty="0">
                <a:solidFill>
                  <a:srgbClr val="C00000"/>
                </a:solidFill>
                <a:latin typeface="Bookman Old Style" panose="02050604050505020204" pitchFamily="18" charset="0"/>
              </a:rPr>
              <a:t>п</a:t>
            </a:r>
            <a:r>
              <a:rPr lang="ru-RU" sz="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ерегораживать</a:t>
            </a:r>
            <a:r>
              <a:rPr lang="ru-RU" sz="5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5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охранные зоны </a:t>
            </a:r>
            <a:endParaRPr lang="ru-RU" sz="50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5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(пункт 14 Правил охраны газораспределительных сетей, утвержденных постановлением Правительства РФ от 20 января 2000 г. № 878)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1379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912" y="476672"/>
            <a:ext cx="88569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Запрещается 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</a:t>
            </a:r>
            <a:r>
              <a:rPr lang="ru-RU" sz="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страивать проезды </a:t>
            </a:r>
            <a:r>
              <a:rPr lang="ru-RU" sz="5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стоянки</a:t>
            </a:r>
            <a:r>
              <a:rPr lang="ru-RU" sz="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автотранспорта</a:t>
            </a:r>
          </a:p>
          <a:p>
            <a:pPr algn="ctr"/>
            <a:endParaRPr lang="ru-RU" sz="5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(пункт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48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Правил охраны линий и сооружений связи Российской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Федерации,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утвержденных постановлением Правительства РФ от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09 июня 1995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г. №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578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8219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79584" cy="626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Запрещается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без письменного согласия 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производить </a:t>
            </a:r>
            <a:r>
              <a:rPr lang="ru-RU" sz="45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погрузочно-разгрузочные </a:t>
            </a:r>
            <a:r>
              <a:rPr lang="ru-RU" sz="45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работы</a:t>
            </a:r>
            <a:endParaRPr lang="ru-RU" sz="45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ts val="2500"/>
              </a:spcBef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пункт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6 Типовых правил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охраны коммунальных тепловых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сетей,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утвержденных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приказом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Минстроя РФ от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17 августа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1992 г. № 197)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540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937" y="404664"/>
            <a:ext cx="869306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части </a:t>
            </a:r>
            <a:r>
              <a:rPr lang="ru-RU" sz="4700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требований </a:t>
            </a:r>
            <a:r>
              <a:rPr lang="ru-RU" sz="47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Правил </a:t>
            </a:r>
            <a:r>
              <a:rPr lang="ru-RU" sz="4700" dirty="0">
                <a:solidFill>
                  <a:srgbClr val="C00000"/>
                </a:solidFill>
                <a:latin typeface="Bookman Old Style" panose="02050604050505020204" pitchFamily="18" charset="0"/>
              </a:rPr>
              <a:t>благоустройства</a:t>
            </a: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Пермского муниципального округа Пермского края, </a:t>
            </a:r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утвержденных </a:t>
            </a: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решением Думы Пермского муниципального округа Пермского края от </a:t>
            </a:r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23 </a:t>
            </a:r>
            <a:r>
              <a:rPr lang="ru-RU" sz="47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марта 2023 г. № 134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0850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   Не допускается размещение НТО: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3300" dirty="0">
                <a:solidFill>
                  <a:srgbClr val="C00000"/>
                </a:solidFill>
                <a:latin typeface="Bookman Old Style" panose="02050604050505020204" pitchFamily="18" charset="0"/>
              </a:rPr>
              <a:t>детских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и </a:t>
            </a:r>
            <a:r>
              <a:rPr lang="ru-RU" sz="3300" dirty="0">
                <a:solidFill>
                  <a:srgbClr val="C00000"/>
                </a:solidFill>
                <a:latin typeface="Bookman Old Style" panose="02050604050505020204" pitchFamily="18" charset="0"/>
              </a:rPr>
              <a:t>спортивных </a:t>
            </a:r>
            <a:r>
              <a:rPr lang="ru-RU" sz="33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площадках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3300" dirty="0">
                <a:solidFill>
                  <a:srgbClr val="C00000"/>
                </a:solidFill>
                <a:latin typeface="Bookman Old Style" panose="02050604050505020204" pitchFamily="18" charset="0"/>
              </a:rPr>
              <a:t>газонах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33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цветниках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3300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объектах озеленения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общего пользования, за исключением объектов озеленения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(парк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сад, сквер), на которых возможно размещение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НТО в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соответствии с перечнем объектов озеленения общего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пользования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границах территорий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зон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охраны </a:t>
            </a:r>
            <a:r>
              <a:rPr lang="ru-RU" sz="33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объектов </a:t>
            </a:r>
            <a:r>
              <a:rPr lang="ru-RU" sz="3300" dirty="0">
                <a:solidFill>
                  <a:srgbClr val="C00000"/>
                </a:solidFill>
                <a:latin typeface="Bookman Old Style" panose="02050604050505020204" pitchFamily="18" charset="0"/>
              </a:rPr>
              <a:t>культурного </a:t>
            </a:r>
            <a:r>
              <a:rPr lang="ru-RU" sz="33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наследия</a:t>
            </a:r>
            <a:endParaRPr lang="ru-RU" sz="33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0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0" y="107434"/>
            <a:ext cx="9036497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Размещение НТО: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должно соответствовать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установленным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видам разрешенного использования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земельных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участков. </a:t>
            </a:r>
          </a:p>
          <a:p>
            <a:pPr algn="just">
              <a:spcBef>
                <a:spcPts val="200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       За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исключением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случаев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marL="809625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когда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действие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градостроительных регламентов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на земельные участки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не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распространяется </a:t>
            </a:r>
          </a:p>
          <a:p>
            <a:pPr marL="809625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использования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земель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или земельных участков при размещении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НТО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без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предоставления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земельных участков в соответствии 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законодательством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0" y="107434"/>
            <a:ext cx="9036497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Размещение НТО: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должно соответствовать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установленным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видам разрешенного использования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земельных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участков. </a:t>
            </a:r>
          </a:p>
          <a:p>
            <a:pPr algn="just">
              <a:spcBef>
                <a:spcPts val="200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       За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исключением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случаев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marL="809625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когда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действие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градостроительных регламентов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на земельные участки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не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распространяется </a:t>
            </a:r>
          </a:p>
          <a:p>
            <a:pPr marL="809625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использования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земель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или земельных участков при размещении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НТО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без </a:t>
            </a:r>
            <a:r>
              <a:rPr lang="ru-RU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предоставления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земельных участков в соответствии 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законодательством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ts val="18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ts val="18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пешеходных дорожках (тротуарах)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а также </a:t>
            </a:r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препятствующее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перемещению граждан на пешеходных дорожках (тротуарах)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инженерных сетях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коммуникациях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 их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охранных </a:t>
            </a:r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зонах</a:t>
            </a:r>
          </a:p>
          <a:p>
            <a:pPr marL="457200" indent="-457200" algn="just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нарушением требований градостроительных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регламентов, строительных, экологических,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противопожарных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иных правил,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нормативов</a:t>
            </a:r>
          </a:p>
          <a:p>
            <a:pPr marL="457200" indent="-457200" algn="just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границах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публичных </a:t>
            </a:r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сервитутов</a:t>
            </a:r>
          </a:p>
          <a:p>
            <a:pPr algn="ctr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Размещение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НТО: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существляется 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земельных участках, находящихся в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муниципальной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собственности или государственная собственность на которые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не разграничена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соответствии со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схемой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размещения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НТО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755"/>
            <a:ext cx="8568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Размещение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НТО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допускается: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2061" y="332656"/>
            <a:ext cx="19319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</a:t>
            </a:r>
            <a:r>
              <a:rPr lang="ru-RU" sz="3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роект!!!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9911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Контакты: 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Отдел развития предпринимательства и экономического анализа управления по развитию агропромышленного комплекса и предпринимательства администрации Пермского муниципального округа Пермского края </a:t>
            </a:r>
          </a:p>
          <a:p>
            <a:endParaRPr lang="ru-RU" sz="30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>
                <a:latin typeface="Bookman Old Style" panose="02050604050505020204" pitchFamily="18" charset="0"/>
              </a:rPr>
              <a:t>адрес: г. Пермь, ул. 2-я </a:t>
            </a:r>
            <a:r>
              <a:rPr lang="ru-RU" sz="3000" dirty="0" err="1">
                <a:latin typeface="Bookman Old Style" panose="02050604050505020204" pitchFamily="18" charset="0"/>
              </a:rPr>
              <a:t>Казанцевская</a:t>
            </a:r>
            <a:r>
              <a:rPr lang="ru-RU" sz="3000" dirty="0">
                <a:latin typeface="Bookman Old Style" panose="02050604050505020204" pitchFamily="18" charset="0"/>
              </a:rPr>
              <a:t>, д. 7, офис 206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>
                <a:latin typeface="Bookman Old Style" panose="02050604050505020204" pitchFamily="18" charset="0"/>
              </a:rPr>
              <a:t>телефон: 8 (342) 214 26 55,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>
                <a:latin typeface="Bookman Old Style" panose="02050604050505020204" pitchFamily="18" charset="0"/>
              </a:rPr>
              <a:t>электронная почта: 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torgot</a:t>
            </a:r>
            <a:r>
              <a:rPr lang="ru-RU" sz="3000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@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permsky</a:t>
            </a:r>
            <a:r>
              <a:rPr lang="ru-RU" sz="3000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.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permkrai</a:t>
            </a:r>
            <a:r>
              <a:rPr lang="ru-RU" sz="3000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.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ru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1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937" y="404664"/>
            <a:ext cx="86930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части </a:t>
            </a:r>
            <a:r>
              <a:rPr lang="ru-RU" sz="4000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требований </a:t>
            </a:r>
            <a:r>
              <a:rPr lang="ru-RU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Указа губернатора Пермского края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от 25 декабря 2024 г. № 109 «О реализации отдельных мер </a:t>
            </a:r>
            <a:r>
              <a:rPr lang="ru-RU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антитеррористической защищенности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а также мер, направленных на усиление охраны общественного порядка и </a:t>
            </a:r>
            <a:r>
              <a:rPr lang="ru-RU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обеспечение общественной безопасности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территории Пермского края»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8098159" cy="1500187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" y="-18256"/>
            <a:ext cx="724196" cy="10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79249"/>
            <a:ext cx="83529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 	</a:t>
            </a:r>
            <a:r>
              <a:rPr lang="ru-RU" sz="2800" b="1" dirty="0">
                <a:latin typeface="Bookman Old Style" panose="02050604050505020204" pitchFamily="18" charset="0"/>
              </a:rPr>
              <a:t>Т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РЕБОВАНИЕ ОДНОВРЕМЕННО!!!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расстояние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менее 15 метров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от места массового пребывания людей либо нахождение на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полностью огороженной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территории, исключающей свободный доступ неопределенного круга лиц и обеспеченной системой контроля доступа с </a:t>
            </a:r>
            <a:r>
              <a:rPr lang="ru-RU" sz="2800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металлодетекторами</a:t>
            </a:r>
            <a:endParaRPr lang="ru-RU" sz="2800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непрерывного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видеонаблюдения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за НТО, а также территорией в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радиусе 15 м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от НТО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наличие в НТО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физической охраны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 (или)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кнопки вызова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физической охраны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наличие </a:t>
            </a:r>
            <a:r>
              <a:rPr lang="ru-RU" sz="28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правоустанавливающих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документов на размещение НТО на соответствующей территории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68" y="1268760"/>
            <a:ext cx="923330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0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04 апреля 2025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36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-243408"/>
            <a:ext cx="646331" cy="396044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30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04 мая 2025 г.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3312368" cy="2448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Невозможность приведения</a:t>
            </a:r>
            <a:r>
              <a:rPr lang="ru-RU" sz="30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НТО в соответствие с условиями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0648"/>
            <a:ext cx="3888432" cy="266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Демонтаж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 (в отношении мобильных торговых объектов - </a:t>
            </a:r>
            <a:r>
              <a:rPr lang="ru-RU" sz="30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перемещение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24944"/>
            <a:ext cx="4176464" cy="3744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ru-RU" sz="3200" u="sng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Согласование</a:t>
            </a:r>
            <a:r>
              <a:rPr lang="ru-RU" sz="32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размещения вновь НТО или перемещения (изменения местоположения) НТО (Частные земельные участки)</a:t>
            </a:r>
            <a:endParaRPr lang="ru-RU" sz="2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077072"/>
            <a:ext cx="3888432" cy="2160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Приведение</a:t>
            </a: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НТО в соответствие с условиями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95936" y="43651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980728"/>
            <a:ext cx="50405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3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 	</a:t>
            </a:r>
            <a:r>
              <a:rPr lang="ru-RU" sz="2800" b="1" dirty="0">
                <a:latin typeface="Bookman Old Style" panose="02050604050505020204" pitchFamily="18" charset="0"/>
              </a:rPr>
              <a:t>Согласование размещения НТО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52" y="1510561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Заявление</a:t>
            </a:r>
            <a:r>
              <a:rPr lang="ru-RU" sz="2300" dirty="0">
                <a:latin typeface="Bookman Old Style" panose="02050604050505020204" pitchFamily="18" charset="0"/>
              </a:rPr>
              <a:t> о согласовании размещения НТО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latin typeface="Bookman Old Style" panose="02050604050505020204" pitchFamily="18" charset="0"/>
              </a:rPr>
              <a:t>Документы, </a:t>
            </a: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подтверждающие</a:t>
            </a:r>
            <a:r>
              <a:rPr lang="ru-RU" sz="2300" dirty="0">
                <a:latin typeface="Bookman Old Style" panose="02050604050505020204" pitchFamily="18" charset="0"/>
              </a:rPr>
              <a:t> право собственности или владения ЗУ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Ситуационный план </a:t>
            </a:r>
            <a:r>
              <a:rPr lang="ru-RU" sz="2300" dirty="0">
                <a:latin typeface="Bookman Old Style" panose="02050604050505020204" pitchFamily="18" charset="0"/>
              </a:rPr>
              <a:t>размещения НТО на ЗУ в форме скриншота приложения или иного информационного ресурса, на котором посредством использования измерительной функции отражено расстояние</a:t>
            </a:r>
            <a:endParaRPr lang="ru-RU" sz="2300" dirty="0">
              <a:latin typeface="Bookman Old Style" panose="02050604050505020204" pitchFamily="18" charset="0"/>
              <a:hlinkClick r:id="rId3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latin typeface="Bookman Old Style" panose="02050604050505020204" pitchFamily="18" charset="0"/>
              </a:rPr>
              <a:t>Договор или иной документ, подтверждающий наличие в НТО </a:t>
            </a: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физической охраны </a:t>
            </a:r>
            <a:r>
              <a:rPr lang="ru-RU" sz="2300" dirty="0">
                <a:latin typeface="Bookman Old Style" panose="02050604050505020204" pitchFamily="18" charset="0"/>
              </a:rPr>
              <a:t>и (или) </a:t>
            </a: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кнопки вызова физической охраны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Правоустанавливающие документы </a:t>
            </a:r>
            <a:r>
              <a:rPr lang="ru-RU" sz="2300" dirty="0">
                <a:latin typeface="Bookman Old Style" panose="02050604050505020204" pitchFamily="18" charset="0"/>
              </a:rPr>
              <a:t>на размещение НТО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Фотоматериалы</a:t>
            </a:r>
            <a:r>
              <a:rPr lang="ru-RU" sz="2300" dirty="0">
                <a:latin typeface="Bookman Old Style" panose="02050604050505020204" pitchFamily="18" charset="0"/>
              </a:rPr>
              <a:t>, подтверждающие наличие непрерывного </a:t>
            </a:r>
            <a:r>
              <a:rPr lang="ru-RU" sz="2300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видеонаблюдения </a:t>
            </a:r>
            <a:r>
              <a:rPr lang="ru-RU" sz="2300" dirty="0">
                <a:latin typeface="Bookman Old Style" panose="02050604050505020204" pitchFamily="18" charset="0"/>
              </a:rPr>
              <a:t>за НТО, а также территорией в радиусе 15 м от НТО</a:t>
            </a:r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8028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Физические и ЮЛ (</a:t>
            </a:r>
            <a:r>
              <a:rPr lang="ru-RU" sz="22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собственники</a:t>
            </a:r>
            <a:r>
              <a:rPr lang="ru-RU" sz="2200" dirty="0">
                <a:latin typeface="Bookman Old Style" panose="02050604050505020204" pitchFamily="18" charset="0"/>
              </a:rPr>
              <a:t> или </a:t>
            </a:r>
            <a:r>
              <a:rPr lang="ru-RU" sz="2200" dirty="0">
                <a:solidFill>
                  <a:srgbClr val="FF0000"/>
                </a:solidFill>
                <a:latin typeface="Bookman Old Style" panose="02050604050505020204" pitchFamily="18" charset="0"/>
              </a:rPr>
              <a:t>владельцы</a:t>
            </a:r>
            <a:r>
              <a:rPr lang="ru-RU" sz="2200" dirty="0">
                <a:latin typeface="Bookman Old Style" panose="02050604050505020204" pitchFamily="18" charset="0"/>
              </a:rPr>
              <a:t> на ином праве земельных участков (далее – ЗУ), на которых расположены НТО, подают в </a:t>
            </a:r>
            <a:r>
              <a:rPr lang="ru-RU" sz="2200" dirty="0">
                <a:solidFill>
                  <a:srgbClr val="FF0000"/>
                </a:solidFill>
                <a:latin typeface="Bookman Old Style" panose="02050604050505020204" pitchFamily="18" charset="0"/>
              </a:rPr>
              <a:t>Министерство промышленности и торговли Пермского края</a:t>
            </a:r>
            <a:r>
              <a:rPr lang="ru-RU" sz="2200" dirty="0">
                <a:latin typeface="Bookman Old Style" panose="02050604050505020204" pitchFamily="18" charset="0"/>
              </a:rPr>
              <a:t>: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140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82047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части </a:t>
            </a:r>
            <a:r>
              <a:rPr lang="ru-RU" sz="3800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требований С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вода правил СП 4.13130 «Системы </a:t>
            </a:r>
            <a:r>
              <a:rPr lang="ru-RU" sz="38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противопожарной защиты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Ограничение распространения пожара на объектах защиты. Требования к объемно-планировочным и конструктивным решениям», утвержденным приказом МЧС России от 24 апреля 2013 г. </a:t>
            </a:r>
            <a:br>
              <a:rPr lang="ru-RU" sz="3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№ 288 (далее – Свод правил)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3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912" y="47667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Противопожарные расстояния от жилых и общественных зданий, сооружений до некапитальных сооружений (построек) </a:t>
            </a:r>
            <a:r>
              <a:rPr lang="ru-RU" sz="4500" dirty="0">
                <a:solidFill>
                  <a:srgbClr val="C00000"/>
                </a:solidFill>
                <a:latin typeface="Bookman Old Style" panose="02050604050505020204" pitchFamily="18" charset="0"/>
              </a:rPr>
              <a:t>должны составлять не менее 15 м </a:t>
            </a: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(пункт 4.15  Свода правил)</a:t>
            </a:r>
            <a:endParaRPr lang="ru-RU" sz="4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4677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8204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5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части </a:t>
            </a:r>
            <a:r>
              <a:rPr lang="ru-RU" sz="5000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требований</a:t>
            </a:r>
            <a:r>
              <a:rPr lang="en-US" sz="5000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5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 </a:t>
            </a:r>
            <a:r>
              <a:rPr lang="ru-RU" sz="5000" dirty="0">
                <a:solidFill>
                  <a:srgbClr val="FF0000"/>
                </a:solidFill>
                <a:latin typeface="Bookman Old Style" panose="02050604050505020204" pitchFamily="18" charset="0"/>
              </a:rPr>
              <a:t>охранным зонам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820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3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919864" cy="6264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31"/>
            <a:ext cx="742008" cy="1208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5872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0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24180</TotalTime>
  <Words>857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torg-1</dc:creator>
  <cp:lastModifiedBy>Татьяна</cp:lastModifiedBy>
  <cp:revision>328</cp:revision>
  <cp:lastPrinted>2024-08-27T07:57:01Z</cp:lastPrinted>
  <dcterms:created xsi:type="dcterms:W3CDTF">2018-02-09T09:00:15Z</dcterms:created>
  <dcterms:modified xsi:type="dcterms:W3CDTF">2025-03-25T07:32:44Z</dcterms:modified>
</cp:coreProperties>
</file>